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2" r:id="rId2"/>
    <p:sldId id="290" r:id="rId3"/>
    <p:sldId id="288" r:id="rId4"/>
    <p:sldId id="273" r:id="rId5"/>
    <p:sldId id="262" r:id="rId6"/>
    <p:sldId id="260" r:id="rId7"/>
    <p:sldId id="261" r:id="rId8"/>
    <p:sldId id="257" r:id="rId9"/>
    <p:sldId id="259" r:id="rId10"/>
    <p:sldId id="258" r:id="rId11"/>
    <p:sldId id="263" r:id="rId12"/>
    <p:sldId id="264" r:id="rId13"/>
    <p:sldId id="265" r:id="rId14"/>
    <p:sldId id="266" r:id="rId15"/>
    <p:sldId id="271" r:id="rId16"/>
    <p:sldId id="269" r:id="rId17"/>
    <p:sldId id="270" r:id="rId18"/>
    <p:sldId id="292" r:id="rId19"/>
    <p:sldId id="268" r:id="rId20"/>
    <p:sldId id="291" r:id="rId21"/>
    <p:sldId id="287" r:id="rId22"/>
    <p:sldId id="283" r:id="rId23"/>
    <p:sldId id="285" r:id="rId24"/>
    <p:sldId id="279" r:id="rId25"/>
    <p:sldId id="284" r:id="rId26"/>
    <p:sldId id="275" r:id="rId27"/>
    <p:sldId id="282" r:id="rId28"/>
    <p:sldId id="274" r:id="rId2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01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081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355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069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79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220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466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003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996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003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928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141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9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dis.biu.ac.il/en" TargetMode="External"/><Relationship Id="rId2" Type="http://schemas.openxmlformats.org/officeDocument/2006/relationships/hyperlink" Target="http://life-sciences.biu.ac.il/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ulture.biu.ac.il/en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332656"/>
            <a:ext cx="9252520" cy="194421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sz="7200" b="1" dirty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מזל טוב לסיום </a:t>
            </a:r>
            <a:r>
              <a:rPr lang="he-IL" sz="7200" b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התואר השני</a:t>
            </a:r>
            <a:r>
              <a:rPr lang="he-IL" sz="8000" b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he-IL" sz="8000" b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he-IL" sz="8000" b="1" dirty="0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026" name="Picture 2" descr="C:\Users\user\Documents\תפר\ברכות ואיחולים\ברכות\ברכה רקע פרחים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499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94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דף שם המנחה/ים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he-IL" sz="2800" b="1" spc="300" dirty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בעמוד שמעבר לשער הפנימי יבוא דף עם שם המנחה/ים בנוסח זה:</a:t>
            </a:r>
          </a:p>
          <a:p>
            <a:pPr marL="0" indent="0">
              <a:buNone/>
            </a:pPr>
            <a:endParaRPr lang="he-IL" sz="2800" dirty="0"/>
          </a:p>
          <a:p>
            <a:pPr marL="0" indent="0">
              <a:buNone/>
            </a:pPr>
            <a:r>
              <a:rPr lang="he-IL" sz="2800" dirty="0" smtClean="0"/>
              <a:t>   עבודה </a:t>
            </a:r>
            <a:r>
              <a:rPr lang="he-IL" sz="2800" dirty="0"/>
              <a:t>זו נעשתה בהדרכתו/ם של פרופ'/ד"ר      </a:t>
            </a:r>
            <a:endParaRPr lang="he-IL" sz="2800" dirty="0" smtClean="0"/>
          </a:p>
          <a:p>
            <a:pPr marL="0" indent="0">
              <a:buNone/>
            </a:pPr>
            <a:r>
              <a:rPr lang="he-IL" sz="2800" dirty="0" smtClean="0"/>
              <a:t>    ___________________________ </a:t>
            </a:r>
          </a:p>
          <a:p>
            <a:pPr marL="0" indent="0" algn="r">
              <a:buNone/>
            </a:pPr>
            <a:r>
              <a:rPr lang="he-IL" sz="2800" dirty="0" smtClean="0"/>
              <a:t>    </a:t>
            </a:r>
            <a:r>
              <a:rPr lang="he-IL" sz="2000" dirty="0" smtClean="0"/>
              <a:t>מן המחלקה/פקולטה/ביה"ס ל/היחידה ללימודים בינתחומיים, התכנית ל...   </a:t>
            </a:r>
            <a:r>
              <a:rPr lang="he-IL" sz="2600" dirty="0" smtClean="0"/>
              <a:t>_________________________</a:t>
            </a:r>
            <a:r>
              <a:rPr lang="he-IL" sz="1600" dirty="0" smtClean="0"/>
              <a:t>(</a:t>
            </a:r>
            <a:r>
              <a:rPr lang="he-IL" sz="1600" dirty="0"/>
              <a:t>יש לבחור את המתאים),  </a:t>
            </a:r>
            <a:endParaRPr lang="he-IL" sz="2800" dirty="0"/>
          </a:p>
          <a:p>
            <a:pPr marL="0" indent="0">
              <a:buNone/>
            </a:pPr>
            <a:r>
              <a:rPr lang="he-IL" sz="2600" dirty="0"/>
              <a:t> </a:t>
            </a:r>
            <a:r>
              <a:rPr lang="he-IL" sz="2600" dirty="0" smtClean="0"/>
              <a:t>   </a:t>
            </a:r>
            <a:r>
              <a:rPr lang="he-IL" sz="2800" dirty="0" smtClean="0"/>
              <a:t>של </a:t>
            </a:r>
            <a:r>
              <a:rPr lang="he-IL" sz="2800" dirty="0"/>
              <a:t>אוניברסיטת בר-אילן.</a:t>
            </a:r>
          </a:p>
          <a:p>
            <a:endParaRPr lang="he-IL" sz="2600" dirty="0" smtClean="0"/>
          </a:p>
        </p:txBody>
      </p:sp>
    </p:spTree>
    <p:extLst>
      <p:ext uri="{BB962C8B-B14F-4D97-AF65-F5344CB8AC3E}">
        <p14:creationId xmlns:p14="http://schemas.microsoft.com/office/powerpoint/2010/main" val="15044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תודה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לאחר דף עם שם מנחה/ים העבודה, יופיע דף התודות, דף הבעת התודה הינו רשות (לא חובה)</a:t>
            </a:r>
          </a:p>
        </p:txBody>
      </p:sp>
      <p:pic>
        <p:nvPicPr>
          <p:cNvPr id="1026" name="Picture 2" descr="C:\Users\user\Documents\תפר\תמונות פרחים_files\5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271968"/>
            <a:ext cx="3384375" cy="2538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43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תוכן העניינים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e-IL" sz="2400" b="1" spc="3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לאחר </a:t>
            </a:r>
            <a:r>
              <a:rPr lang="he-IL" sz="2400" b="1" spc="300" dirty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מכן יופיע דף תוכן העניינים המפרט את פרקי העבודה שיכללו לפחות את </a:t>
            </a:r>
            <a:r>
              <a:rPr lang="he-IL" sz="2400" b="1" spc="3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הפרקים הבאים: </a:t>
            </a:r>
          </a:p>
          <a:p>
            <a:pPr marL="0" indent="0">
              <a:buNone/>
            </a:pPr>
            <a:endParaRPr lang="he-IL" sz="2400" dirty="0" smtClean="0"/>
          </a:p>
          <a:p>
            <a:pPr marL="0" indent="0">
              <a:buNone/>
            </a:pPr>
            <a:r>
              <a:rPr lang="he-IL" sz="2400" dirty="0" smtClean="0"/>
              <a:t>תקציר עברי</a:t>
            </a:r>
            <a:r>
              <a:rPr lang="he-IL" sz="2400" dirty="0"/>
              <a:t>, מבוא, מסגרת תיאורטית וסקירת ספרות, מערך המחקר, תוצאות המחקר, דיון </a:t>
            </a:r>
            <a:r>
              <a:rPr lang="he-IL" sz="2400" dirty="0" smtClean="0"/>
              <a:t>ומסקנות, רשימה </a:t>
            </a:r>
            <a:r>
              <a:rPr lang="he-IL" sz="2400" dirty="0"/>
              <a:t>ביבליוגרפית, נספחים </a:t>
            </a:r>
            <a:r>
              <a:rPr lang="he-IL" sz="2400" dirty="0" smtClean="0"/>
              <a:t>(</a:t>
            </a:r>
            <a:r>
              <a:rPr lang="he-IL" sz="2200" dirty="0" smtClean="0"/>
              <a:t>אם יש</a:t>
            </a:r>
            <a:r>
              <a:rPr lang="he-IL" sz="2400" dirty="0" smtClean="0"/>
              <a:t>)</a:t>
            </a:r>
          </a:p>
          <a:p>
            <a:pPr marL="0" indent="0">
              <a:buNone/>
            </a:pPr>
            <a:r>
              <a:rPr lang="he-IL" sz="2400" dirty="0" smtClean="0"/>
              <a:t>וכן תקציר באנגלית</a:t>
            </a:r>
          </a:p>
          <a:p>
            <a:pPr marL="0" indent="0">
              <a:buNone/>
            </a:pPr>
            <a:endParaRPr lang="he-IL" sz="2400" dirty="0"/>
          </a:p>
          <a:p>
            <a:pPr marL="0" indent="0">
              <a:buNone/>
            </a:pPr>
            <a:r>
              <a:rPr lang="he-IL" sz="2400" dirty="0" smtClean="0"/>
              <a:t>חשוב: המבוא יתחיל בעמוד מס' </a:t>
            </a:r>
            <a:r>
              <a:rPr lang="he-IL" sz="2400" b="1" dirty="0" smtClean="0">
                <a:solidFill>
                  <a:srgbClr val="0000FF"/>
                </a:solidFill>
              </a:rPr>
              <a:t>1</a:t>
            </a:r>
          </a:p>
          <a:p>
            <a:pPr marL="0" indent="0">
              <a:buNone/>
            </a:pPr>
            <a:endParaRPr lang="en-US" sz="2400" b="1" spc="100" dirty="0" smtClean="0">
              <a:ln w="11430" cmpd="sng">
                <a:solidFill>
                  <a:srgbClr val="00B0F0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he-IL" sz="2400" b="1" spc="1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יש </a:t>
            </a:r>
            <a:r>
              <a:rPr lang="he-IL" sz="2400" b="1" spc="100" dirty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לציין בתוכן עניינים את קיומם של </a:t>
            </a:r>
            <a:r>
              <a:rPr lang="he-IL" sz="2400" b="1" spc="1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שני התקצירים </a:t>
            </a:r>
            <a:endParaRPr lang="en-US" sz="2400" b="1" spc="100" dirty="0" smtClean="0">
              <a:ln w="11430" cmpd="sng">
                <a:solidFill>
                  <a:srgbClr val="00B0F0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en-US" sz="2400" b="1" spc="100" dirty="0" smtClean="0">
              <a:ln w="11430" cmpd="sng">
                <a:solidFill>
                  <a:srgbClr val="00B0F0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he-IL" sz="2400" b="1" spc="1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יש להקפיד על כך שתוכן העניינים יפנה בצורה מדוייקת לכל חלקי העבודה. (אחרי תיקונים סופיים בגוף העבודה יש לעדכן גם את התוכן האוטומטי).</a:t>
            </a:r>
          </a:p>
          <a:p>
            <a:pPr marL="0" indent="0">
              <a:buNone/>
            </a:pPr>
            <a:endParaRPr lang="he-IL" sz="2400" b="1" spc="100" dirty="0">
              <a:ln w="11430" cmpd="sng">
                <a:solidFill>
                  <a:srgbClr val="00B0F0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he-IL" sz="2400" b="1" spc="100" dirty="0">
              <a:ln w="11430" cmpd="sng">
                <a:solidFill>
                  <a:srgbClr val="00B0F0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387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תקציר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b="1" spc="300" dirty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he-IL" b="1" spc="3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</a:t>
            </a:r>
            <a:r>
              <a:rPr lang="he-IL" b="1" spc="3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עבודת </a:t>
            </a:r>
            <a:r>
              <a:rPr lang="he-IL" b="1" spc="300" dirty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הגמר תכלול שני תקצירים:</a:t>
            </a:r>
            <a:r>
              <a:rPr lang="he-IL" b="1" spc="300" dirty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he-IL" b="1" spc="300" dirty="0" smtClean="0">
              <a:ln w="11430" cmpd="sng">
                <a:solidFill>
                  <a:srgbClr val="00B0F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he-IL" dirty="0" smtClean="0"/>
              <a:t>אחד </a:t>
            </a:r>
            <a:r>
              <a:rPr lang="he-IL" dirty="0"/>
              <a:t>בעברית </a:t>
            </a:r>
            <a:r>
              <a:rPr lang="he-IL" dirty="0" smtClean="0"/>
              <a:t>והשני באנגלית </a:t>
            </a:r>
          </a:p>
          <a:p>
            <a:r>
              <a:rPr lang="he-IL" dirty="0" smtClean="0"/>
              <a:t>לאחר דף התוכן </a:t>
            </a:r>
            <a:r>
              <a:rPr lang="he-IL" dirty="0"/>
              <a:t>יופיע תקציר בעברית</a:t>
            </a:r>
            <a:r>
              <a:rPr lang="he-IL" dirty="0" smtClean="0"/>
              <a:t>. יש למספר </a:t>
            </a:r>
            <a:r>
              <a:rPr lang="he-IL" dirty="0" smtClean="0">
                <a:solidFill>
                  <a:srgbClr val="0000FF"/>
                </a:solidFill>
              </a:rPr>
              <a:t>באותיות עבריות </a:t>
            </a:r>
            <a:r>
              <a:rPr lang="he-IL" dirty="0" smtClean="0"/>
              <a:t>(א"ב)</a:t>
            </a:r>
          </a:p>
          <a:p>
            <a:r>
              <a:rPr lang="he-IL" dirty="0" smtClean="0"/>
              <a:t>תקציר בשפה האנגלית יופיע בסוף העבודה </a:t>
            </a:r>
            <a:r>
              <a:rPr lang="he-IL" dirty="0"/>
              <a:t>(מיקום מדוייק ראה/י בהמשך</a:t>
            </a:r>
            <a:r>
              <a:rPr lang="he-IL" dirty="0" smtClean="0"/>
              <a:t>), </a:t>
            </a:r>
            <a:r>
              <a:rPr lang="he-IL" dirty="0"/>
              <a:t>יש </a:t>
            </a:r>
            <a:r>
              <a:rPr lang="he-IL" dirty="0" smtClean="0"/>
              <a:t>למספר </a:t>
            </a:r>
            <a:r>
              <a:rPr lang="he-IL" dirty="0" smtClean="0">
                <a:solidFill>
                  <a:srgbClr val="0000FF"/>
                </a:solidFill>
              </a:rPr>
              <a:t>בספרות רומיות </a:t>
            </a:r>
            <a:r>
              <a:rPr lang="he-IL" dirty="0" smtClean="0"/>
              <a:t>(</a:t>
            </a:r>
            <a:r>
              <a:rPr lang="en-US" dirty="0" smtClean="0"/>
              <a:t>(</a:t>
            </a:r>
            <a:r>
              <a:rPr lang="en-US" dirty="0" err="1" smtClean="0"/>
              <a:t>i,ii,iii</a:t>
            </a:r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4799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גוף העבודה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b="1" spc="3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לאחר התקציר מתחיל גוף העבודה:</a:t>
            </a:r>
          </a:p>
          <a:p>
            <a:r>
              <a:rPr lang="he-IL" dirty="0" smtClean="0"/>
              <a:t>יש למספר את הדף </a:t>
            </a:r>
            <a:r>
              <a:rPr lang="he-IL" dirty="0"/>
              <a:t>הראשון </a:t>
            </a:r>
            <a:r>
              <a:rPr lang="he-IL" dirty="0" smtClean="0"/>
              <a:t>של המבוא </a:t>
            </a:r>
            <a:r>
              <a:rPr lang="he-IL" b="1" dirty="0" smtClean="0">
                <a:solidFill>
                  <a:srgbClr val="0000FF"/>
                </a:solidFill>
              </a:rPr>
              <a:t>1</a:t>
            </a:r>
            <a:r>
              <a:rPr lang="he-IL" dirty="0" smtClean="0"/>
              <a:t>  וכן הלאה, לפי סדר הפרקים, עד סוף הרשימה הביבליוגרפית, אם יש נספחים יש להמשיך ולמספר.</a:t>
            </a:r>
          </a:p>
          <a:p>
            <a:r>
              <a:rPr lang="he-IL" dirty="0"/>
              <a:t>יש להקפיד על עריכה נכונה של כל חלקי העבודה מבחינת הניסוח, כללי הדקדוק והאיות </a:t>
            </a:r>
            <a:r>
              <a:rPr lang="he-IL" dirty="0" smtClean="0"/>
              <a:t>העקבי בצורה </a:t>
            </a:r>
            <a:r>
              <a:rPr lang="he-IL" dirty="0"/>
              <a:t>המקובלת בספרות </a:t>
            </a:r>
            <a:r>
              <a:rPr lang="he-IL" dirty="0" smtClean="0"/>
              <a:t>המקצועית.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0345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הצד באנגלית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2800" b="1" spc="3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השער באנגלית יופיע בצד האחורי של העבודה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שער חיצוני (הכריכה בקרטון) </a:t>
            </a:r>
            <a:r>
              <a:rPr lang="he-IL" sz="1800" dirty="0"/>
              <a:t>(לא ממוספר</a:t>
            </a:r>
            <a:r>
              <a:rPr lang="he-IL" sz="1800" dirty="0" smtClean="0"/>
              <a:t>)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שער פנימי (זהה לשער החיצוני</a:t>
            </a:r>
            <a:r>
              <a:rPr lang="he-IL" dirty="0"/>
              <a:t>) </a:t>
            </a:r>
            <a:r>
              <a:rPr lang="he-IL" sz="1800" dirty="0"/>
              <a:t>(לא ממוספר</a:t>
            </a:r>
            <a:r>
              <a:rPr lang="he-IL" sz="1800" dirty="0" smtClean="0"/>
              <a:t>)</a:t>
            </a:r>
            <a:endParaRPr lang="he-IL" dirty="0" smtClean="0"/>
          </a:p>
          <a:p>
            <a:pPr marL="0" indent="0">
              <a:buNone/>
            </a:pPr>
            <a:r>
              <a:rPr lang="he-IL" sz="2400" dirty="0" smtClean="0"/>
              <a:t>(</a:t>
            </a:r>
            <a:r>
              <a:rPr lang="he-IL" sz="1800" dirty="0" smtClean="0"/>
              <a:t>יש לודא שהתאריך בלועזית יהיה בהתאמה לתאריך הרשום בשער בעברית</a:t>
            </a:r>
            <a:r>
              <a:rPr lang="he-IL" sz="2400" dirty="0" smtClean="0"/>
              <a:t>)</a:t>
            </a:r>
          </a:p>
          <a:p>
            <a:pPr marL="0" indent="0">
              <a:buNone/>
            </a:pPr>
            <a:r>
              <a:rPr lang="he-IL" dirty="0" smtClean="0"/>
              <a:t>דף שם מנחה/ים העבודה </a:t>
            </a:r>
            <a:r>
              <a:rPr lang="he-IL" sz="1800" dirty="0" smtClean="0"/>
              <a:t>(לא ממוספר)</a:t>
            </a:r>
          </a:p>
          <a:p>
            <a:pPr marL="0" indent="0">
              <a:buNone/>
            </a:pPr>
            <a:r>
              <a:rPr lang="he-IL" dirty="0" smtClean="0"/>
              <a:t>תקציר </a:t>
            </a:r>
            <a:r>
              <a:rPr lang="he-IL" dirty="0"/>
              <a:t>באנגלית </a:t>
            </a:r>
            <a:r>
              <a:rPr lang="he-IL" sz="2000" dirty="0" smtClean="0"/>
              <a:t>(</a:t>
            </a:r>
            <a:r>
              <a:rPr lang="he-IL" sz="1800" dirty="0" smtClean="0"/>
              <a:t>בספרות </a:t>
            </a:r>
            <a:r>
              <a:rPr lang="he-IL" sz="1800" dirty="0"/>
              <a:t>רומיות </a:t>
            </a:r>
            <a:r>
              <a:rPr lang="en-US" sz="1800" dirty="0" err="1" smtClean="0"/>
              <a:t>i,ii,iii</a:t>
            </a:r>
            <a:r>
              <a:rPr lang="he-IL" sz="1800" dirty="0" smtClean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72870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שער באנגלית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464495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/>
              <a:t>BAR-ILAN UNIVERSITY</a:t>
            </a:r>
          </a:p>
          <a:p>
            <a:pPr marL="0" indent="0" algn="ctr">
              <a:buNone/>
            </a:pPr>
            <a:endParaRPr lang="he-IL" sz="2800" b="1" dirty="0" smtClean="0"/>
          </a:p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 smtClean="0"/>
              <a:t>Title </a:t>
            </a:r>
            <a:r>
              <a:rPr lang="en-US" sz="2800" b="1" dirty="0"/>
              <a:t>of thesis</a:t>
            </a:r>
          </a:p>
          <a:p>
            <a:pPr marL="0" indent="0" algn="ctr">
              <a:buNone/>
            </a:pPr>
            <a:r>
              <a:rPr lang="en-US" sz="2400" dirty="0"/>
              <a:t>Student's </a:t>
            </a:r>
            <a:r>
              <a:rPr lang="en-US" sz="2400" dirty="0" smtClean="0"/>
              <a:t>name</a:t>
            </a:r>
            <a:endParaRPr lang="he-IL" sz="2400" dirty="0" smtClean="0"/>
          </a:p>
          <a:p>
            <a:pPr marL="0" indent="0" algn="ctr">
              <a:buNone/>
            </a:pPr>
            <a:r>
              <a:rPr lang="en-US" sz="1700" dirty="0" smtClean="0"/>
              <a:t>(</a:t>
            </a:r>
            <a:r>
              <a:rPr lang="en-US" sz="1700" dirty="0"/>
              <a:t>First name before family name</a:t>
            </a:r>
            <a:r>
              <a:rPr lang="en-US" sz="1700" dirty="0" smtClean="0"/>
              <a:t>)</a:t>
            </a:r>
          </a:p>
          <a:p>
            <a:pPr marL="0" indent="0" algn="ctr">
              <a:buNone/>
            </a:pPr>
            <a:endParaRPr lang="en-US" sz="1700" dirty="0"/>
          </a:p>
          <a:p>
            <a:pPr marL="0" indent="0" algn="ctr">
              <a:buNone/>
            </a:pPr>
            <a:r>
              <a:rPr lang="en-US" sz="2400" dirty="0"/>
              <a:t>Submitted in partial fulfillment of the requirements for the </a:t>
            </a:r>
            <a:r>
              <a:rPr lang="en-US" sz="2400" dirty="0" smtClean="0"/>
              <a:t>Master's Degree </a:t>
            </a:r>
            <a:r>
              <a:rPr lang="en-US" sz="2400" dirty="0"/>
              <a:t>in the Department / Faculty / School of </a:t>
            </a:r>
            <a:endParaRPr lang="he-IL" sz="2400" dirty="0" smtClean="0"/>
          </a:p>
          <a:p>
            <a:pPr marL="0" indent="0" algn="ctr">
              <a:buNone/>
            </a:pPr>
            <a:r>
              <a:rPr lang="en-US" sz="2400" dirty="0" smtClean="0"/>
              <a:t>/Interdisciplinary  Studies Unit,  The Program for… </a:t>
            </a:r>
            <a:r>
              <a:rPr lang="en-US" sz="2400" dirty="0"/>
              <a:t>,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1400" dirty="0"/>
              <a:t>(choose the most appropriate) </a:t>
            </a:r>
            <a:endParaRPr lang="en-US" sz="1400" dirty="0" smtClean="0"/>
          </a:p>
          <a:p>
            <a:pPr marL="0" indent="0" algn="ctr">
              <a:buNone/>
            </a:pPr>
            <a:r>
              <a:rPr lang="en-US" sz="2400" dirty="0" smtClean="0"/>
              <a:t>Bar-</a:t>
            </a:r>
            <a:r>
              <a:rPr lang="en-US" sz="2400" dirty="0" err="1" smtClean="0"/>
              <a:t>Ilan</a:t>
            </a:r>
            <a:r>
              <a:rPr lang="en-US" sz="2400" dirty="0" smtClean="0"/>
              <a:t> University</a:t>
            </a:r>
            <a:endParaRPr lang="he-IL" sz="2400" dirty="0" smtClean="0"/>
          </a:p>
          <a:p>
            <a:pPr algn="ctr"/>
            <a:endParaRPr lang="en-US" sz="2400" dirty="0"/>
          </a:p>
          <a:p>
            <a:pPr marL="0" indent="0" algn="l">
              <a:buNone/>
            </a:pPr>
            <a:r>
              <a:rPr lang="en-US" sz="2800" dirty="0" smtClean="0"/>
              <a:t>Ramat </a:t>
            </a:r>
            <a:r>
              <a:rPr lang="en-US" sz="2800" dirty="0" err="1"/>
              <a:t>Gan</a:t>
            </a:r>
            <a:r>
              <a:rPr lang="en-US" sz="2800" dirty="0"/>
              <a:t>, </a:t>
            </a:r>
            <a:r>
              <a:rPr lang="en-US" sz="2800" dirty="0" smtClean="0"/>
              <a:t>Israel                                                            Year</a:t>
            </a:r>
          </a:p>
          <a:p>
            <a:pPr marL="0" indent="0">
              <a:buNone/>
            </a:pPr>
            <a:r>
              <a:rPr lang="he-IL" sz="2100" dirty="0" smtClean="0"/>
              <a:t>(תאריך הגשת החיבור לביה"ס</a:t>
            </a:r>
            <a:r>
              <a:rPr lang="en-US" sz="2100" dirty="0" smtClean="0"/>
              <a:t>*</a:t>
            </a:r>
            <a:r>
              <a:rPr lang="he-IL" sz="2100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24" y="5733256"/>
            <a:ext cx="7490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* </a:t>
            </a:r>
            <a:r>
              <a:rPr lang="he-IL" b="1" i="1" dirty="0" smtClean="0"/>
              <a:t>יש להשאיר את התאריך של ההגשה הראשונה לביה"ס. </a:t>
            </a:r>
          </a:p>
          <a:p>
            <a:r>
              <a:rPr lang="he-IL" b="1" i="1" dirty="0" smtClean="0"/>
              <a:t>  רק במקרה של תיקונים מהותיים, שהעבודה חוזרת לשיפוט נוסף, </a:t>
            </a:r>
          </a:p>
          <a:p>
            <a:r>
              <a:rPr lang="he-IL" b="1" i="1" dirty="0" smtClean="0"/>
              <a:t>  יש לשנות את תאריך על העבודה לתאריך הגשת העבודה המתוקנת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6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solidFill>
                  <a:srgbClr val="0000FF"/>
                </a:solidFill>
              </a:rPr>
              <a:t>דף שם המנחה/ים </a:t>
            </a:r>
            <a:r>
              <a:rPr lang="he-IL" b="1" dirty="0" smtClean="0">
                <a:solidFill>
                  <a:srgbClr val="0000FF"/>
                </a:solidFill>
              </a:rPr>
              <a:t>באנגלית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3000" b="1" spc="300" dirty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מעבר לשער הפנימי באנגלית יופיע דף עם שם המנחה/ים באנגלית בנוסח זה:</a:t>
            </a:r>
          </a:p>
          <a:p>
            <a:pPr marL="0" indent="0" algn="l">
              <a:buNone/>
            </a:pPr>
            <a:endParaRPr lang="en-US" sz="3000" dirty="0" smtClean="0"/>
          </a:p>
          <a:p>
            <a:pPr marL="0" indent="0" algn="l">
              <a:buNone/>
            </a:pPr>
            <a:r>
              <a:rPr lang="en-US" sz="2800" dirty="0" smtClean="0"/>
              <a:t>This </a:t>
            </a:r>
            <a:r>
              <a:rPr lang="en-US" sz="2800" dirty="0"/>
              <a:t>work was carried out under the supervision of Prof./Dr</a:t>
            </a:r>
            <a:r>
              <a:rPr lang="en-US" sz="2800" dirty="0" smtClean="0"/>
              <a:t>._____________________________</a:t>
            </a:r>
            <a:endParaRPr lang="en-US" sz="2800" dirty="0"/>
          </a:p>
          <a:p>
            <a:pPr marL="0" indent="0" algn="l">
              <a:buNone/>
            </a:pPr>
            <a:r>
              <a:rPr lang="en-US" sz="2800" dirty="0"/>
              <a:t>Department/Faculty/School of/ Interdisciplinary  Studies Unit</a:t>
            </a:r>
            <a:r>
              <a:rPr lang="en-US" sz="2800" dirty="0" smtClean="0"/>
              <a:t>, </a:t>
            </a:r>
            <a:r>
              <a:rPr lang="en-US" sz="2800" dirty="0"/>
              <a:t>The </a:t>
            </a:r>
            <a:r>
              <a:rPr lang="en-US" sz="2800" dirty="0" smtClean="0"/>
              <a:t>Program </a:t>
            </a:r>
            <a:r>
              <a:rPr lang="en-US" sz="2800" dirty="0"/>
              <a:t>for </a:t>
            </a:r>
            <a:r>
              <a:rPr lang="en-US" sz="1600" dirty="0" smtClean="0"/>
              <a:t>(</a:t>
            </a:r>
            <a:r>
              <a:rPr lang="en-US" sz="1600" dirty="0"/>
              <a:t>choose the most appropriate) </a:t>
            </a:r>
            <a:r>
              <a:rPr lang="en-US" sz="2400" dirty="0"/>
              <a:t>____________________________, </a:t>
            </a:r>
            <a:endParaRPr lang="en-US" sz="2800" dirty="0" smtClean="0"/>
          </a:p>
          <a:p>
            <a:pPr marL="0" indent="0" algn="l">
              <a:buNone/>
            </a:pPr>
            <a:r>
              <a:rPr lang="en-US" sz="2800" dirty="0" smtClean="0"/>
              <a:t>Bar-</a:t>
            </a:r>
            <a:r>
              <a:rPr lang="en-US" sz="2800" dirty="0" err="1" smtClean="0"/>
              <a:t>Ilan</a:t>
            </a:r>
            <a:r>
              <a:rPr lang="en-US" sz="2800" dirty="0" smtClean="0"/>
              <a:t> University.</a:t>
            </a:r>
            <a:endParaRPr lang="he-IL" sz="2800" dirty="0"/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9817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הדגשים </a:t>
            </a:r>
            <a:r>
              <a:rPr kumimoji="0" lang="he-IL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לגבי כתיבה תקינה באנגלית בדף השער ובדף שם מנחה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10000"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e-IL" sz="1800" b="1" i="0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בדף השער יש להקפיד על: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e-I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תרגום </a:t>
            </a:r>
            <a:r>
              <a:rPr kumimoji="0" lang="he-I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מדוייק</a:t>
            </a:r>
            <a:r>
              <a:rPr kumimoji="0" lang="he-I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של הכותר משפה העברית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e-I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להתחיל באות גדולה את כל מילות הכותר, למעט מילות קישור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e-I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להתחיל באות גדולה את שמו המלא של מגיש העבודה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he-I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להתחיל באות גדולה את כל המילים המופיעות בצורה זו בדוגמא של דף השער  (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</a:t>
            </a:r>
            <a:r>
              <a:rPr kumimoji="0" lang="he-I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lang="en-US" dirty="0" smtClean="0"/>
              <a:t>Master's Degree</a:t>
            </a:r>
            <a:r>
              <a:rPr kumimoji="0" lang="he-I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he-I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וכו</a:t>
            </a:r>
            <a:r>
              <a:rPr kumimoji="0" lang="he-I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')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e-I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להתחיל באות גדולה את שם המחלקה/פקולטה/ וכד', למעט מילות קישור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למשל: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 tooltip="The Mina and Everard Goodman Faculty of Life Sciences - Home"/>
              </a:rPr>
              <a:t>The Mina and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 tooltip="The Mina and Everard Goodman Faculty of Life Sciences - Home"/>
              </a:rPr>
              <a:t>Everard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 tooltip="The Mina and Everard Goodman Faculty of Life Sciences - Home"/>
              </a:rPr>
              <a:t> Goodman Faculty of Life Sciences</a:t>
            </a:r>
            <a:endParaRPr kumimoji="0" lang="he-I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Interdisciplinary Studies Unit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 tooltip="The Program for Hermeneutics and Cultural Studies - Home"/>
              </a:rPr>
              <a:t>The Program for Hermeneutics and Cultural Studies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e-IL" sz="1800" b="1" i="0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בדף שם מנחה יש להקפיד: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e-I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להתחיל באות גדולה את כל המילים המופיעות בצורה זו בדוגמא של דף שם מנחה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he-I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להתחיל באות גדולה את שמו המלא של המנחה, </a:t>
            </a:r>
            <a:r>
              <a:rPr lang="he-IL" dirty="0"/>
              <a:t>יש להוסיף כמובן ד"ר/פרופ' לפני השם </a:t>
            </a:r>
            <a:endParaRPr kumimoji="0" lang="he-I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e-I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להתחיל באות גדולה את שם המחלקה/פקולטה/ וכד',</a:t>
            </a:r>
            <a:r>
              <a:rPr kumimoji="0" lang="he-IL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e-I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למעט מילות קישור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Char char="Ø"/>
              <a:tabLst/>
              <a:defRPr/>
            </a:pPr>
            <a:endParaRPr kumimoji="0" lang="he-I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ABSTRACT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dirty="0"/>
              <a:t>תקציר באנגלית (</a:t>
            </a:r>
            <a:r>
              <a:rPr lang="en-US" dirty="0"/>
              <a:t>ABSTRACT</a:t>
            </a:r>
            <a:r>
              <a:rPr lang="he-IL" dirty="0"/>
              <a:t>) ממוספר </a:t>
            </a:r>
            <a:endParaRPr lang="he-IL" dirty="0" smtClean="0"/>
          </a:p>
          <a:p>
            <a:pPr marL="0" indent="0" algn="ctr">
              <a:buNone/>
            </a:pPr>
            <a:r>
              <a:rPr lang="he-IL" dirty="0" smtClean="0">
                <a:solidFill>
                  <a:srgbClr val="0000FF"/>
                </a:solidFill>
              </a:rPr>
              <a:t>בספרות </a:t>
            </a:r>
            <a:r>
              <a:rPr lang="he-IL" dirty="0">
                <a:solidFill>
                  <a:srgbClr val="0000FF"/>
                </a:solidFill>
              </a:rPr>
              <a:t>רומיות </a:t>
            </a:r>
            <a:r>
              <a:rPr lang="he-IL" dirty="0" smtClean="0"/>
              <a:t>(</a:t>
            </a:r>
            <a:r>
              <a:rPr lang="en-US" dirty="0" err="1" smtClean="0"/>
              <a:t>i,ii,iii</a:t>
            </a:r>
            <a:r>
              <a:rPr lang="he-IL" dirty="0" smtClean="0"/>
              <a:t>)</a:t>
            </a:r>
            <a:endParaRPr lang="he-IL" dirty="0"/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7099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>צוות מערך הספריות מברך אותך עם סיום</a:t>
            </a:r>
            <a:r>
              <a:rPr lang="he-IL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he-IL" b="1" dirty="0" smtClean="0">
                <a:solidFill>
                  <a:srgbClr val="0000FF"/>
                </a:solidFill>
              </a:rPr>
              <a:t>התואר השני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dirty="0"/>
              <a:t>המצגת הוכנה על ידי תמר וקיל, ר"מ נגישות לאוספים פיסיים בספריה המרכזית, על פי ההוראות וההנחיות </a:t>
            </a:r>
            <a:r>
              <a:rPr lang="he-IL" dirty="0" smtClean="0"/>
              <a:t>של </a:t>
            </a:r>
            <a:r>
              <a:rPr lang="he-IL" dirty="0"/>
              <a:t>בית הספר ללימודים מתקדמים, כפי שמפורסמים על ידם בחוברת "פרטי מידע" בפרק "הוראות והנחיות להגשת עבודת הגמר לתואר שני".</a:t>
            </a:r>
          </a:p>
          <a:p>
            <a:pPr marL="0" indent="0" algn="ctr">
              <a:buNone/>
            </a:pPr>
            <a:r>
              <a:rPr lang="he-I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המצגת מיועדת לסטודנטים המסיימים תואר שני עם תיזה</a:t>
            </a:r>
            <a:endParaRPr lang="he-IL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522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עבודה המורכבת ממאמרים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800" dirty="0">
                <a:solidFill>
                  <a:srgbClr val="0000FF"/>
                </a:solidFill>
              </a:rPr>
              <a:t>יש להקפיד על </a:t>
            </a:r>
            <a:r>
              <a:rPr lang="he-IL" sz="2800" b="1" dirty="0">
                <a:solidFill>
                  <a:srgbClr val="0000FF"/>
                </a:solidFill>
              </a:rPr>
              <a:t>כל</a:t>
            </a:r>
            <a:r>
              <a:rPr lang="he-IL" sz="2800" dirty="0">
                <a:solidFill>
                  <a:srgbClr val="0000FF"/>
                </a:solidFill>
              </a:rPr>
              <a:t> ההוראות המופיעות באתר.</a:t>
            </a:r>
            <a:endParaRPr lang="he-IL" sz="2800" dirty="0"/>
          </a:p>
          <a:p>
            <a:r>
              <a:rPr lang="he-IL" sz="2800" dirty="0">
                <a:solidFill>
                  <a:srgbClr val="0000FF"/>
                </a:solidFill>
              </a:rPr>
              <a:t>כמו כן יש להקפיד גם על הנקודות הבאות</a:t>
            </a:r>
            <a:r>
              <a:rPr lang="he-IL" sz="2800" dirty="0" smtClean="0">
                <a:solidFill>
                  <a:srgbClr val="0000FF"/>
                </a:solidFill>
              </a:rPr>
              <a:t>:</a:t>
            </a:r>
            <a:endParaRPr lang="he-IL" sz="2800" dirty="0" smtClean="0"/>
          </a:p>
          <a:p>
            <a:r>
              <a:rPr lang="he-IL" sz="2800" dirty="0" smtClean="0"/>
              <a:t>בתוכן העניינים יש להוסיף פרק מאמרים ובו לציין שמות המאמרים ומספר העמוד בו מופיע כל מאמר</a:t>
            </a:r>
          </a:p>
          <a:p>
            <a:r>
              <a:rPr lang="he-IL" sz="2800" dirty="0" smtClean="0"/>
              <a:t>לצרף לעבודה את כל המאמרים</a:t>
            </a:r>
          </a:p>
          <a:p>
            <a:r>
              <a:rPr lang="he-IL" sz="2800" dirty="0" smtClean="0"/>
              <a:t>להכין שער לפני כל מאמר ובו לרשום את שם המאמר </a:t>
            </a:r>
          </a:p>
          <a:p>
            <a:r>
              <a:rPr lang="he-IL" sz="2800" dirty="0" smtClean="0"/>
              <a:t>בעת מספור העמודים יש למספר גם את עמודי המאמרים</a:t>
            </a:r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5135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עבודה הכתובה באנגלית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e-IL" dirty="0"/>
              <a:t>שער </a:t>
            </a:r>
            <a:r>
              <a:rPr lang="he-IL" dirty="0" smtClean="0"/>
              <a:t>אנגלי </a:t>
            </a:r>
            <a:r>
              <a:rPr lang="he-IL" dirty="0"/>
              <a:t>חיצוני (כריכה בקרטון)                                         </a:t>
            </a:r>
            <a:r>
              <a:rPr lang="he-IL" dirty="0" smtClean="0"/>
              <a:t> </a:t>
            </a:r>
            <a:r>
              <a:rPr lang="he-IL" dirty="0"/>
              <a:t>ללא מספור</a:t>
            </a:r>
          </a:p>
          <a:p>
            <a:r>
              <a:rPr lang="he-IL" dirty="0"/>
              <a:t>שער </a:t>
            </a:r>
            <a:r>
              <a:rPr lang="he-IL" dirty="0" smtClean="0"/>
              <a:t>אנגלי </a:t>
            </a:r>
            <a:r>
              <a:rPr lang="he-IL" dirty="0"/>
              <a:t>פנימי זהה לשער החיצוני                                      </a:t>
            </a:r>
            <a:r>
              <a:rPr lang="he-IL" dirty="0" smtClean="0"/>
              <a:t>ללא </a:t>
            </a:r>
            <a:r>
              <a:rPr lang="he-IL" dirty="0"/>
              <a:t>מספור</a:t>
            </a:r>
          </a:p>
          <a:p>
            <a:r>
              <a:rPr lang="he-IL" dirty="0"/>
              <a:t>שם המנחה/ים                                                                    ללא מספור</a:t>
            </a:r>
          </a:p>
          <a:p>
            <a:r>
              <a:rPr lang="he-IL" dirty="0"/>
              <a:t>הבעת תודה (רשות)                                                            ללא מספור</a:t>
            </a:r>
          </a:p>
          <a:p>
            <a:r>
              <a:rPr lang="he-IL" dirty="0"/>
              <a:t>תוכן העניינים                                                                     ללא מספור</a:t>
            </a:r>
          </a:p>
          <a:p>
            <a:r>
              <a:rPr lang="he-IL" dirty="0"/>
              <a:t>רשימת קיצורים, לוחות, טבלאות (אם יש)                               ללא מספור</a:t>
            </a:r>
          </a:p>
          <a:p>
            <a:r>
              <a:rPr lang="he-IL" dirty="0"/>
              <a:t>תקציר </a:t>
            </a:r>
            <a:r>
              <a:rPr lang="he-IL" dirty="0" smtClean="0"/>
              <a:t>אנגלי                                                                     בספרות רומיות (</a:t>
            </a:r>
            <a:r>
              <a:rPr lang="en-US" dirty="0"/>
              <a:t>(</a:t>
            </a:r>
            <a:r>
              <a:rPr lang="en-US" dirty="0" err="1" smtClean="0"/>
              <a:t>i,ii,iii</a:t>
            </a:r>
            <a:r>
              <a:rPr lang="he-IL" dirty="0" smtClean="0"/>
              <a:t>)</a:t>
            </a:r>
            <a:endParaRPr lang="he-IL" dirty="0"/>
          </a:p>
          <a:p>
            <a:r>
              <a:rPr lang="he-IL" dirty="0"/>
              <a:t>מבוא                                                                             </a:t>
            </a:r>
            <a:r>
              <a:rPr lang="he-IL" dirty="0" smtClean="0"/>
              <a:t>  </a:t>
            </a:r>
            <a:r>
              <a:rPr lang="he-IL" dirty="0"/>
              <a:t>בספרות רגילות</a:t>
            </a:r>
          </a:p>
          <a:p>
            <a:r>
              <a:rPr lang="he-IL" dirty="0"/>
              <a:t>גוף העבודה (פרוט הפרקים)                                               </a:t>
            </a:r>
            <a:r>
              <a:rPr lang="he-IL" dirty="0" smtClean="0"/>
              <a:t>בספרות </a:t>
            </a:r>
            <a:r>
              <a:rPr lang="he-IL" dirty="0"/>
              <a:t>רגילות</a:t>
            </a:r>
          </a:p>
          <a:p>
            <a:r>
              <a:rPr lang="he-IL" dirty="0"/>
              <a:t>דיון ומסקנות                                                                    </a:t>
            </a:r>
            <a:r>
              <a:rPr lang="he-IL" dirty="0" smtClean="0"/>
              <a:t>בספרות </a:t>
            </a:r>
            <a:r>
              <a:rPr lang="he-IL" dirty="0"/>
              <a:t>רגילות</a:t>
            </a:r>
          </a:p>
          <a:p>
            <a:r>
              <a:rPr lang="he-IL" dirty="0"/>
              <a:t>רשימה ביבליוגרפית                                                         </a:t>
            </a:r>
            <a:r>
              <a:rPr lang="he-IL" dirty="0" smtClean="0"/>
              <a:t> </a:t>
            </a:r>
            <a:r>
              <a:rPr lang="he-IL" dirty="0"/>
              <a:t>בספרות רגילות</a:t>
            </a:r>
          </a:p>
          <a:p>
            <a:r>
              <a:rPr lang="he-IL" dirty="0"/>
              <a:t>נספחים (אם יש)                                                             </a:t>
            </a:r>
            <a:r>
              <a:rPr lang="he-IL" dirty="0" smtClean="0"/>
              <a:t>  </a:t>
            </a:r>
            <a:r>
              <a:rPr lang="he-IL" dirty="0"/>
              <a:t>בספרות רגילות</a:t>
            </a:r>
          </a:p>
          <a:p>
            <a:r>
              <a:rPr lang="he-IL" dirty="0"/>
              <a:t>תקציר בשפה </a:t>
            </a:r>
            <a:r>
              <a:rPr lang="he-IL" dirty="0" smtClean="0"/>
              <a:t>העברית                                                       באותיות </a:t>
            </a:r>
            <a:r>
              <a:rPr lang="he-IL" dirty="0"/>
              <a:t>עבריות (א"ב)</a:t>
            </a:r>
          </a:p>
          <a:p>
            <a:r>
              <a:rPr lang="he-IL" dirty="0" smtClean="0"/>
              <a:t>שם </a:t>
            </a:r>
            <a:r>
              <a:rPr lang="he-IL" dirty="0"/>
              <a:t>המנחה/ים </a:t>
            </a:r>
            <a:r>
              <a:rPr lang="he-IL" dirty="0" smtClean="0"/>
              <a:t>בעברית                                                      </a:t>
            </a:r>
            <a:r>
              <a:rPr lang="he-IL" dirty="0"/>
              <a:t>ללא מספור</a:t>
            </a:r>
          </a:p>
          <a:p>
            <a:r>
              <a:rPr lang="he-IL" dirty="0"/>
              <a:t>שער </a:t>
            </a:r>
            <a:r>
              <a:rPr lang="he-IL" dirty="0" smtClean="0"/>
              <a:t>בעברית </a:t>
            </a:r>
            <a:r>
              <a:rPr lang="he-IL" dirty="0"/>
              <a:t>פנימי זהה לשער החיצוני                                </a:t>
            </a:r>
            <a:r>
              <a:rPr lang="he-IL" dirty="0" smtClean="0"/>
              <a:t> ללא </a:t>
            </a:r>
            <a:r>
              <a:rPr lang="he-IL" dirty="0"/>
              <a:t>מספור</a:t>
            </a:r>
          </a:p>
          <a:p>
            <a:r>
              <a:rPr lang="he-IL" dirty="0"/>
              <a:t>שער </a:t>
            </a:r>
            <a:r>
              <a:rPr lang="he-IL" dirty="0" smtClean="0"/>
              <a:t>בעברית חיצוני (כריכה </a:t>
            </a:r>
            <a:r>
              <a:rPr lang="he-IL" dirty="0"/>
              <a:t>בקרטון)                                   </a:t>
            </a:r>
            <a:r>
              <a:rPr lang="he-IL" dirty="0" smtClean="0"/>
              <a:t>  </a:t>
            </a:r>
            <a:r>
              <a:rPr lang="he-IL" dirty="0"/>
              <a:t>ללא מספור</a:t>
            </a:r>
          </a:p>
        </p:txBody>
      </p:sp>
    </p:spTree>
    <p:extLst>
      <p:ext uri="{BB962C8B-B14F-4D97-AF65-F5344CB8AC3E}">
        <p14:creationId xmlns:p14="http://schemas.microsoft.com/office/powerpoint/2010/main" val="210808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לפני הגעתך לספריה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dirty="0"/>
              <a:t>נא לקרוא בעיון את </a:t>
            </a:r>
            <a:r>
              <a:rPr lang="he-IL" sz="2400" dirty="0" smtClean="0"/>
              <a:t>ההנחיות לגבי </a:t>
            </a:r>
            <a:r>
              <a:rPr lang="he-IL" sz="2400" dirty="0"/>
              <a:t>כתיבת  </a:t>
            </a:r>
            <a:r>
              <a:rPr lang="he-IL" sz="2400" dirty="0" smtClean="0"/>
              <a:t>עבודת הגמר ועריכתה</a:t>
            </a:r>
            <a:endParaRPr lang="he-IL" sz="2400" dirty="0"/>
          </a:p>
          <a:p>
            <a:r>
              <a:rPr lang="he-IL" sz="2400" dirty="0" smtClean="0"/>
              <a:t>לבקש מהמנחה שיבדוק </a:t>
            </a:r>
            <a:r>
              <a:rPr lang="he-IL" sz="2400" dirty="0"/>
              <a:t>שאכן העבודה עומדת </a:t>
            </a:r>
            <a:r>
              <a:rPr lang="he-IL" sz="2400" dirty="0" smtClean="0"/>
              <a:t>בדרישות</a:t>
            </a:r>
            <a:endParaRPr lang="he-IL" sz="2400" dirty="0"/>
          </a:p>
          <a:p>
            <a:r>
              <a:rPr lang="he-IL" sz="2400" dirty="0" smtClean="0"/>
              <a:t>יש לבקש אישור מהמנחה להפקדת העבודה בספריה המרכזית</a:t>
            </a:r>
          </a:p>
          <a:p>
            <a:r>
              <a:rPr lang="he-IL" sz="2400" dirty="0" smtClean="0"/>
              <a:t>יש להכין עותק אלקטרוני </a:t>
            </a:r>
            <a:r>
              <a:rPr lang="he-IL" sz="2400" dirty="0"/>
              <a:t>של העבודה בפורמט </a:t>
            </a:r>
            <a:r>
              <a:rPr lang="en-US" sz="2400" dirty="0"/>
              <a:t>PDF </a:t>
            </a:r>
            <a:r>
              <a:rPr lang="he-IL" sz="2400" dirty="0"/>
              <a:t> בקובץ </a:t>
            </a:r>
            <a:r>
              <a:rPr lang="he-IL" sz="2400" dirty="0" smtClean="0"/>
              <a:t>אחד ולהגישו </a:t>
            </a:r>
            <a:r>
              <a:rPr lang="he-IL" sz="2400" dirty="0"/>
              <a:t>על גבי דיסק </a:t>
            </a:r>
            <a:r>
              <a:rPr lang="he-IL" sz="2400" dirty="0" smtClean="0"/>
              <a:t>און קי</a:t>
            </a:r>
          </a:p>
          <a:p>
            <a:r>
              <a:rPr lang="he-IL" sz="2400" dirty="0" smtClean="0"/>
              <a:t>יש </a:t>
            </a:r>
            <a:r>
              <a:rPr lang="he-IL" sz="2400" dirty="0"/>
              <a:t>להחזיר את כל הספרים שהושאלו מספריות </a:t>
            </a:r>
            <a:r>
              <a:rPr lang="he-IL" sz="2400" dirty="0" smtClean="0"/>
              <a:t>האוניברסיטה</a:t>
            </a:r>
          </a:p>
          <a:p>
            <a:r>
              <a:rPr lang="he-IL" sz="2400" dirty="0" smtClean="0"/>
              <a:t>יש להזמין תור להגשת העבודה בספריה המרכזית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26276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solidFill>
                  <a:srgbClr val="0000FF"/>
                </a:solidFill>
              </a:rPr>
              <a:t>אישור מהמחלקה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יש להביא </a:t>
            </a:r>
            <a:r>
              <a:rPr lang="he-IL" dirty="0"/>
              <a:t>אישור </a:t>
            </a:r>
            <a:r>
              <a:rPr lang="he-IL" dirty="0" smtClean="0"/>
              <a:t>ממנחה העבודה, שאכן העבודה </a:t>
            </a:r>
            <a:r>
              <a:rPr lang="he-IL" dirty="0"/>
              <a:t>כתובה וערוכה על פי </a:t>
            </a:r>
            <a:r>
              <a:rPr lang="he-IL" dirty="0" smtClean="0"/>
              <a:t>כל ההוראות וההנחיות </a:t>
            </a:r>
            <a:r>
              <a:rPr lang="he-IL" dirty="0"/>
              <a:t>של ביה"ס ללימודים </a:t>
            </a:r>
            <a:r>
              <a:rPr lang="he-IL" dirty="0" smtClean="0"/>
              <a:t>מתקדמים, תואר שני. </a:t>
            </a:r>
          </a:p>
          <a:p>
            <a:pPr marL="0" indent="0">
              <a:buNone/>
            </a:pPr>
            <a:r>
              <a:rPr lang="he-IL" dirty="0" smtClean="0"/>
              <a:t>האישור על דף עם לוגו המחלקה ובחתימת המנחה.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276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עותק אלקטרוני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יש להכין עותק אלקטרוני של עבודת הגמר בפורמט </a:t>
            </a:r>
            <a:r>
              <a:rPr lang="en-US" b="1" dirty="0" smtClean="0">
                <a:solidFill>
                  <a:srgbClr val="0000FF"/>
                </a:solidFill>
              </a:rPr>
              <a:t>PDF</a:t>
            </a:r>
            <a:r>
              <a:rPr lang="he-IL" b="1" dirty="0" smtClean="0">
                <a:solidFill>
                  <a:srgbClr val="0000FF"/>
                </a:solidFill>
              </a:rPr>
              <a:t>, </a:t>
            </a:r>
            <a:r>
              <a:rPr lang="he-IL" dirty="0"/>
              <a:t>בקובץ אחד </a:t>
            </a:r>
            <a:r>
              <a:rPr lang="he-IL" dirty="0" smtClean="0"/>
              <a:t>בלבד, </a:t>
            </a:r>
            <a:r>
              <a:rPr lang="he-IL" dirty="0"/>
              <a:t>ערוך בסדר הקריאה  ולהגישו על גבי דיסק און קי.</a:t>
            </a:r>
          </a:p>
          <a:p>
            <a:pPr marL="0" indent="0">
              <a:buNone/>
            </a:pPr>
            <a:r>
              <a:rPr lang="he-IL" dirty="0" smtClean="0"/>
              <a:t>עותק זה חייב להיות </a:t>
            </a:r>
            <a:r>
              <a:rPr lang="he-IL" b="1" dirty="0" smtClean="0">
                <a:solidFill>
                  <a:srgbClr val="0000FF"/>
                </a:solidFill>
              </a:rPr>
              <a:t>זהה</a:t>
            </a:r>
            <a:r>
              <a:rPr lang="he-IL" dirty="0" smtClean="0"/>
              <a:t> לעותק המודפס </a:t>
            </a:r>
          </a:p>
          <a:p>
            <a:pPr marL="0" indent="0">
              <a:buNone/>
            </a:pPr>
            <a:r>
              <a:rPr lang="he-IL" dirty="0" smtClean="0"/>
              <a:t>(מומלץ מאד להדפיס ממנו). </a:t>
            </a:r>
          </a:p>
        </p:txBody>
      </p:sp>
    </p:spTree>
    <p:extLst>
      <p:ext uri="{BB962C8B-B14F-4D97-AF65-F5344CB8AC3E}">
        <p14:creationId xmlns:p14="http://schemas.microsoft.com/office/powerpoint/2010/main" val="262413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solidFill>
                  <a:srgbClr val="0000FF"/>
                </a:solidFill>
              </a:rPr>
              <a:t>הזמנת תור להפקדת העבודה  בספריה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 הזמנת תור להפקדת העבודה בספריה מתבצעת דרך אתר מערך הספריות. יש לוודא קבלת דוא"ל המאשר את מועד התור</a:t>
            </a:r>
          </a:p>
          <a:p>
            <a:pPr marL="0" indent="0" algn="ctr">
              <a:buNone/>
            </a:pPr>
            <a:r>
              <a:rPr lang="en-US" b="1" dirty="0">
                <a:ln w="31550" cmpd="sng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http://lib.biu.ac.il/page/991</a:t>
            </a:r>
          </a:p>
          <a:p>
            <a:pPr marL="0" indent="0" algn="ctr">
              <a:buNone/>
            </a:pPr>
            <a:endParaRPr lang="he-IL" b="1" dirty="0" smtClean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he-IL" b="1" dirty="0" smtClean="0">
                <a:ln w="31550" cmpd="sng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נא להקפיד להגיע בזמן לתור</a:t>
            </a:r>
            <a:endParaRPr lang="he-IL" b="1" dirty="0">
              <a:ln w="31550" cmpd="sng">
                <a:solidFill>
                  <a:srgbClr val="00B0F0"/>
                </a:solidFill>
                <a:prstDash val="solid"/>
              </a:ln>
              <a:solidFill>
                <a:srgbClr val="0000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32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הפקדת עותקים בספריה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b="1" spc="3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יש להגיע לספריה עם: </a:t>
            </a:r>
          </a:p>
          <a:p>
            <a:endParaRPr lang="he-IL" dirty="0" smtClean="0"/>
          </a:p>
          <a:p>
            <a:r>
              <a:rPr lang="he-IL" dirty="0" smtClean="0"/>
              <a:t>אישור מהמנחה שהעבודה כתובה וערוכה על פי ההוראות וההנחיות של </a:t>
            </a:r>
            <a:r>
              <a:rPr lang="he-IL" dirty="0"/>
              <a:t>ביה"ס ללימודים </a:t>
            </a:r>
            <a:r>
              <a:rPr lang="he-IL" dirty="0" smtClean="0"/>
              <a:t>מתקדמים-תואר שני</a:t>
            </a:r>
            <a:endParaRPr lang="he-IL" dirty="0"/>
          </a:p>
          <a:p>
            <a:r>
              <a:rPr lang="he-IL" dirty="0" smtClean="0"/>
              <a:t>עותק מודפס אחד של </a:t>
            </a:r>
            <a:r>
              <a:rPr lang="he-IL" dirty="0"/>
              <a:t>העבודה </a:t>
            </a:r>
            <a:r>
              <a:rPr lang="he-IL" dirty="0" smtClean="0"/>
              <a:t>(</a:t>
            </a:r>
            <a:r>
              <a:rPr lang="he-IL" sz="2400" dirty="0" smtClean="0"/>
              <a:t>תלמידי המחלקות לפסיכולוגיה ולימודי מידע העותק </a:t>
            </a:r>
            <a:r>
              <a:rPr lang="he-IL" sz="2400" dirty="0"/>
              <a:t>יוגש </a:t>
            </a:r>
            <a:r>
              <a:rPr lang="he-IL" sz="2400" dirty="0" smtClean="0"/>
              <a:t>בכריכה קשה)</a:t>
            </a:r>
            <a:endParaRPr lang="he-IL" sz="1600" dirty="0" smtClean="0"/>
          </a:p>
          <a:p>
            <a:r>
              <a:rPr lang="he-IL" dirty="0" smtClean="0"/>
              <a:t>עותק דיגיטלי של העבודה על גבי דיסק און קי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285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סיום התהליך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לאחר הפקדת העבודה בספריה המרכזית, יש למלא בקשה </a:t>
            </a:r>
            <a:r>
              <a:rPr lang="he-IL" dirty="0"/>
              <a:t>לקבלת אישור הזכאות לתואר שני </a:t>
            </a:r>
            <a:r>
              <a:rPr lang="he-IL" dirty="0" smtClean="0"/>
              <a:t>באמצעות </a:t>
            </a:r>
            <a:r>
              <a:rPr lang="he-IL" dirty="0"/>
              <a:t>המידע האישי </a:t>
            </a:r>
            <a:r>
              <a:rPr lang="he-IL" dirty="0" smtClean="0"/>
              <a:t>שבאתר</a:t>
            </a:r>
            <a:r>
              <a:rPr lang="he-IL" dirty="0"/>
              <a:t> </a:t>
            </a:r>
            <a:r>
              <a:rPr lang="he-IL" dirty="0" smtClean="0"/>
              <a:t>האינטרנט </a:t>
            </a:r>
            <a:r>
              <a:rPr lang="he-IL" dirty="0"/>
              <a:t>ולסמן </a:t>
            </a:r>
            <a:r>
              <a:rPr lang="he-IL" dirty="0" smtClean="0"/>
              <a:t>שהופקדו </a:t>
            </a:r>
            <a:r>
              <a:rPr lang="he-IL" dirty="0"/>
              <a:t>עותקים מעבודת הגמר </a:t>
            </a:r>
            <a:r>
              <a:rPr lang="he-IL" dirty="0" smtClean="0"/>
              <a:t>בספרייה המרכזית</a:t>
            </a:r>
            <a:endParaRPr lang="he-IL" dirty="0"/>
          </a:p>
          <a:p>
            <a:r>
              <a:rPr lang="he-IL" dirty="0" smtClean="0"/>
              <a:t>לאחר </a:t>
            </a:r>
            <a:r>
              <a:rPr lang="he-IL" dirty="0"/>
              <a:t>פעולה זו יש להודיע </a:t>
            </a:r>
            <a:r>
              <a:rPr lang="he-IL" dirty="0" smtClean="0"/>
              <a:t>לספריה </a:t>
            </a:r>
            <a:r>
              <a:rPr lang="he-IL" sz="2000" dirty="0" smtClean="0"/>
              <a:t>(טלפון</a:t>
            </a:r>
            <a:r>
              <a:rPr lang="he-IL" dirty="0" smtClean="0"/>
              <a:t> </a:t>
            </a:r>
            <a:r>
              <a:rPr lang="he-IL" sz="2000" dirty="0" smtClean="0"/>
              <a:t>5318167, 5317803) </a:t>
            </a:r>
            <a:r>
              <a:rPr lang="he-IL" dirty="0"/>
              <a:t>על מנת </a:t>
            </a:r>
            <a:r>
              <a:rPr lang="he-IL" dirty="0" smtClean="0"/>
              <a:t>שנאשר זאת בתיק הדיגיטלי </a:t>
            </a:r>
            <a:r>
              <a:rPr lang="he-IL" dirty="0"/>
              <a:t>של </a:t>
            </a:r>
            <a:r>
              <a:rPr lang="he-IL" dirty="0" smtClean="0"/>
              <a:t>הסטודנט.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8376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>בהצלחה בהמשך דרכך </a:t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4000" b="1" dirty="0" smtClean="0">
                <a:solidFill>
                  <a:srgbClr val="0000FF"/>
                </a:solidFill>
              </a:rPr>
              <a:t>מאחל צוות קבלת עבודות הגמר בספריה המרכזית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060848"/>
            <a:ext cx="7344816" cy="4065315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3074" name="Picture 2" descr="C:\Users\user\Documents\תיזות\תמונה לסיום תואר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60848"/>
            <a:ext cx="762000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41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he-IL" sz="4800" b="1" dirty="0" smtClean="0">
                <a:solidFill>
                  <a:srgbClr val="0000FF"/>
                </a:solidFill>
              </a:rPr>
              <a:t>הפקדת התיזה בספריה המרכזית</a:t>
            </a:r>
            <a:endParaRPr lang="he-IL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הספריה </a:t>
            </a:r>
            <a:r>
              <a:rPr lang="he-IL" dirty="0"/>
              <a:t>מרכזית של אוניברסיטת בר-אילן משמשת כספרית הפקדה לעבודות מחקריות לתואר שני ולתואר שלישי המוגשות באוניברסיטת בר-אילן.  בהתאם לתקנון לימודי תואר שני/שלישי מחוייבים תלמידי התארים המתקדמים למסור עותקים מעבודותיהם (בדפוס ובפורמט דיגיטלי) למטרות </a:t>
            </a:r>
            <a:r>
              <a:rPr lang="he-IL" dirty="0" smtClean="0"/>
              <a:t>שימור.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370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> הוראות והנחיות להפקדת </a:t>
            </a:r>
            <a:r>
              <a:rPr lang="he-IL" b="1" dirty="0">
                <a:solidFill>
                  <a:srgbClr val="0000FF"/>
                </a:solidFill>
              </a:rPr>
              <a:t>עבודת הגמר </a:t>
            </a:r>
            <a:r>
              <a:rPr lang="he-IL" b="1" dirty="0" smtClean="0">
                <a:solidFill>
                  <a:srgbClr val="0000FF"/>
                </a:solidFill>
              </a:rPr>
              <a:t/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b="1" dirty="0" smtClean="0">
                <a:solidFill>
                  <a:srgbClr val="0000FF"/>
                </a:solidFill>
              </a:rPr>
              <a:t>לתואר </a:t>
            </a:r>
            <a:r>
              <a:rPr lang="he-IL" b="1" dirty="0">
                <a:solidFill>
                  <a:srgbClr val="0000FF"/>
                </a:solidFill>
              </a:rPr>
              <a:t>השני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לפי הנחיות בית הספר ללימודים מתקדמים 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he-I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-תואר שני</a:t>
            </a:r>
            <a:endParaRPr lang="he-IL" dirty="0" smtClean="0"/>
          </a:p>
          <a:p>
            <a:endParaRPr lang="he-IL" dirty="0"/>
          </a:p>
        </p:txBody>
      </p:sp>
      <p:pic>
        <p:nvPicPr>
          <p:cNvPr id="2050" name="Picture 2" descr="C:\Users\user\Documents\תיזות\תמונה לסיום תואר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2780928"/>
            <a:ext cx="446449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9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המלצה חשובה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b="1" spc="3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לסטודנטים </a:t>
            </a:r>
            <a:r>
              <a:rPr lang="he-IL" b="1" spc="300" dirty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העומדים לכתוב את עבודת </a:t>
            </a:r>
            <a:r>
              <a:rPr lang="he-IL" b="1" spc="3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הגמר:</a:t>
            </a:r>
          </a:p>
          <a:p>
            <a:endParaRPr lang="he-IL" dirty="0"/>
          </a:p>
          <a:p>
            <a:pPr marL="0" indent="0">
              <a:buNone/>
            </a:pPr>
            <a:r>
              <a:rPr lang="he-IL" dirty="0" smtClean="0"/>
              <a:t>יש להיוועץ </a:t>
            </a:r>
            <a:r>
              <a:rPr lang="he-IL" dirty="0"/>
              <a:t>במנחה </a:t>
            </a:r>
            <a:r>
              <a:rPr lang="he-IL" dirty="0" smtClean="0"/>
              <a:t>העבודה ולהקפיד </a:t>
            </a:r>
            <a:r>
              <a:rPr lang="he-IL" dirty="0"/>
              <a:t>על כל</a:t>
            </a:r>
          </a:p>
          <a:p>
            <a:pPr marL="0" indent="0">
              <a:buNone/>
            </a:pPr>
            <a:r>
              <a:rPr lang="he-IL" dirty="0"/>
              <a:t>ההוראות </a:t>
            </a:r>
            <a:r>
              <a:rPr lang="he-IL" dirty="0" smtClean="0"/>
              <a:t>של ביה"ס ללימודים מתקדמים-תואר שני. </a:t>
            </a:r>
          </a:p>
          <a:p>
            <a:pPr marL="0" indent="0">
              <a:buNone/>
            </a:pPr>
            <a:r>
              <a:rPr lang="he-IL" dirty="0" smtClean="0"/>
              <a:t>זאת </a:t>
            </a:r>
            <a:r>
              <a:rPr lang="he-IL" dirty="0"/>
              <a:t>כדי להימנע מעגמת נפש שתיגרם מעיכובים פורמליים </a:t>
            </a:r>
            <a:r>
              <a:rPr lang="he-IL" dirty="0" smtClean="0"/>
              <a:t>עקב חוסר </a:t>
            </a:r>
            <a:r>
              <a:rPr lang="he-IL" dirty="0"/>
              <a:t>תשומת לב </a:t>
            </a:r>
            <a:r>
              <a:rPr lang="he-IL" dirty="0" smtClean="0"/>
              <a:t>להוראות.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4499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סדר עריכת העבודה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e-IL" dirty="0" smtClean="0"/>
              <a:t>שער </a:t>
            </a:r>
            <a:r>
              <a:rPr lang="he-IL" dirty="0"/>
              <a:t>עברי </a:t>
            </a:r>
            <a:r>
              <a:rPr lang="he-IL" dirty="0" smtClean="0"/>
              <a:t>חיצוני (כריכה בקרטון)                                           </a:t>
            </a:r>
            <a:r>
              <a:rPr lang="he-IL" dirty="0"/>
              <a:t>ללא מספור</a:t>
            </a:r>
          </a:p>
          <a:p>
            <a:r>
              <a:rPr lang="he-IL" dirty="0" smtClean="0"/>
              <a:t>שער </a:t>
            </a:r>
            <a:r>
              <a:rPr lang="he-IL" dirty="0"/>
              <a:t>עברי </a:t>
            </a:r>
            <a:r>
              <a:rPr lang="he-IL" dirty="0" smtClean="0"/>
              <a:t>פנימי זהה לשער החיצוני                                       ללא </a:t>
            </a:r>
            <a:r>
              <a:rPr lang="he-IL" dirty="0"/>
              <a:t>מספור</a:t>
            </a:r>
          </a:p>
          <a:p>
            <a:r>
              <a:rPr lang="he-IL" dirty="0" smtClean="0"/>
              <a:t>שם </a:t>
            </a:r>
            <a:r>
              <a:rPr lang="he-IL" dirty="0"/>
              <a:t>המנחה/ים </a:t>
            </a:r>
            <a:r>
              <a:rPr lang="he-IL" dirty="0" smtClean="0"/>
              <a:t>                                                                   ללא </a:t>
            </a:r>
            <a:r>
              <a:rPr lang="he-IL" dirty="0"/>
              <a:t>מספור</a:t>
            </a:r>
          </a:p>
          <a:p>
            <a:r>
              <a:rPr lang="he-IL" dirty="0" smtClean="0"/>
              <a:t>הבעת </a:t>
            </a:r>
            <a:r>
              <a:rPr lang="he-IL" dirty="0"/>
              <a:t>תודה </a:t>
            </a:r>
            <a:r>
              <a:rPr lang="he-IL" dirty="0" smtClean="0"/>
              <a:t>(רשות)                                                            ללא </a:t>
            </a:r>
            <a:r>
              <a:rPr lang="he-IL" dirty="0"/>
              <a:t>מספור</a:t>
            </a:r>
          </a:p>
          <a:p>
            <a:r>
              <a:rPr lang="he-IL" dirty="0" smtClean="0"/>
              <a:t>תוכן </a:t>
            </a:r>
            <a:r>
              <a:rPr lang="he-IL" dirty="0"/>
              <a:t>העניינים </a:t>
            </a:r>
            <a:r>
              <a:rPr lang="he-IL" dirty="0" smtClean="0"/>
              <a:t>                                                                    ללא </a:t>
            </a:r>
            <a:r>
              <a:rPr lang="he-IL" dirty="0"/>
              <a:t>מספור</a:t>
            </a:r>
          </a:p>
          <a:p>
            <a:r>
              <a:rPr lang="he-IL" dirty="0" smtClean="0"/>
              <a:t>רשימת </a:t>
            </a:r>
            <a:r>
              <a:rPr lang="he-IL" dirty="0"/>
              <a:t>קיצורים, לוחות, טבלאות </a:t>
            </a:r>
            <a:r>
              <a:rPr lang="he-IL" dirty="0" smtClean="0"/>
              <a:t>(אם יש)                               ללא </a:t>
            </a:r>
            <a:r>
              <a:rPr lang="he-IL" dirty="0"/>
              <a:t>מספור</a:t>
            </a:r>
          </a:p>
          <a:p>
            <a:r>
              <a:rPr lang="he-IL" dirty="0" smtClean="0"/>
              <a:t>תקציר </a:t>
            </a:r>
            <a:r>
              <a:rPr lang="he-IL" dirty="0"/>
              <a:t>עברי </a:t>
            </a:r>
            <a:r>
              <a:rPr lang="he-IL" dirty="0" smtClean="0"/>
              <a:t>                                                                      באותיות עבריות (א"ב)</a:t>
            </a:r>
            <a:endParaRPr lang="he-IL" dirty="0"/>
          </a:p>
          <a:p>
            <a:r>
              <a:rPr lang="he-IL" dirty="0" smtClean="0"/>
              <a:t>מבוא                                                                                בספרות </a:t>
            </a:r>
            <a:r>
              <a:rPr lang="he-IL" dirty="0"/>
              <a:t>רגילות</a:t>
            </a:r>
          </a:p>
          <a:p>
            <a:r>
              <a:rPr lang="he-IL" dirty="0" smtClean="0"/>
              <a:t>גוף </a:t>
            </a:r>
            <a:r>
              <a:rPr lang="he-IL" dirty="0"/>
              <a:t>העבודה </a:t>
            </a:r>
            <a:r>
              <a:rPr lang="he-IL" dirty="0" smtClean="0"/>
              <a:t>(פרוט הפרקים)                                                 בספרות </a:t>
            </a:r>
            <a:r>
              <a:rPr lang="he-IL" dirty="0"/>
              <a:t>רגילות</a:t>
            </a:r>
          </a:p>
          <a:p>
            <a:r>
              <a:rPr lang="he-IL" dirty="0" smtClean="0"/>
              <a:t>דיון </a:t>
            </a:r>
            <a:r>
              <a:rPr lang="he-IL" dirty="0"/>
              <a:t>ומסקנות </a:t>
            </a:r>
            <a:r>
              <a:rPr lang="he-IL" dirty="0" smtClean="0"/>
              <a:t>                                                                     בספרות </a:t>
            </a:r>
            <a:r>
              <a:rPr lang="he-IL" dirty="0"/>
              <a:t>רגילות</a:t>
            </a:r>
          </a:p>
          <a:p>
            <a:r>
              <a:rPr lang="he-IL" dirty="0" smtClean="0"/>
              <a:t>רשימה </a:t>
            </a:r>
            <a:r>
              <a:rPr lang="he-IL" dirty="0"/>
              <a:t>ביבליוגרפית </a:t>
            </a:r>
            <a:r>
              <a:rPr lang="he-IL" dirty="0" smtClean="0"/>
              <a:t>                                                          בספרות </a:t>
            </a:r>
            <a:r>
              <a:rPr lang="he-IL" dirty="0"/>
              <a:t>רגילות</a:t>
            </a:r>
          </a:p>
          <a:p>
            <a:r>
              <a:rPr lang="he-IL" dirty="0" smtClean="0"/>
              <a:t>נספחים (אם יש)                                                                בספרות רגילות</a:t>
            </a:r>
          </a:p>
          <a:p>
            <a:r>
              <a:rPr lang="he-IL" dirty="0" smtClean="0"/>
              <a:t>תקציר </a:t>
            </a:r>
            <a:r>
              <a:rPr lang="he-IL" dirty="0"/>
              <a:t>בשפה האנגלית </a:t>
            </a:r>
            <a:r>
              <a:rPr lang="he-IL" dirty="0" smtClean="0"/>
              <a:t>                                                      בספרות רומיות (</a:t>
            </a:r>
            <a:r>
              <a:rPr lang="en-US" dirty="0"/>
              <a:t>(</a:t>
            </a:r>
            <a:r>
              <a:rPr lang="en-US" dirty="0" err="1" smtClean="0"/>
              <a:t>i,ii,iii</a:t>
            </a:r>
            <a:r>
              <a:rPr lang="he-IL" dirty="0" smtClean="0"/>
              <a:t>)</a:t>
            </a:r>
            <a:endParaRPr lang="he-IL" dirty="0"/>
          </a:p>
          <a:p>
            <a:r>
              <a:rPr lang="he-IL" dirty="0" smtClean="0"/>
              <a:t>שם המנחה/ים באנגלית                                                      ללא </a:t>
            </a:r>
            <a:r>
              <a:rPr lang="he-IL" dirty="0"/>
              <a:t>מספור</a:t>
            </a:r>
          </a:p>
          <a:p>
            <a:r>
              <a:rPr lang="he-IL" dirty="0" smtClean="0"/>
              <a:t>שער </a:t>
            </a:r>
            <a:r>
              <a:rPr lang="he-IL" dirty="0"/>
              <a:t>באנגלית </a:t>
            </a:r>
            <a:r>
              <a:rPr lang="he-IL" dirty="0" smtClean="0"/>
              <a:t>פנימי זהה לשער החיצוני                                 ללא מספור</a:t>
            </a:r>
            <a:endParaRPr lang="he-IL" dirty="0"/>
          </a:p>
          <a:p>
            <a:r>
              <a:rPr lang="he-IL" dirty="0" smtClean="0"/>
              <a:t>שער חיצוני באנגלית (כריכה בקרטון)                                     ללא </a:t>
            </a:r>
            <a:r>
              <a:rPr lang="he-IL" dirty="0"/>
              <a:t>מספור</a:t>
            </a:r>
          </a:p>
        </p:txBody>
      </p:sp>
    </p:spTree>
    <p:extLst>
      <p:ext uri="{BB962C8B-B14F-4D97-AF65-F5344CB8AC3E}">
        <p14:creationId xmlns:p14="http://schemas.microsoft.com/office/powerpoint/2010/main" val="22869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וכן...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e-IL" dirty="0" smtClean="0"/>
              <a:t>שם המחלקה או הפקולטה או ביה"ס ל... ירשם בדיוק כפי שמופיע באתר הרשמי שלהם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יש לשים שקף משני צידי העבודה 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יש לכרוך את העבודה בהדבקה (לא ספירלה)</a:t>
            </a:r>
          </a:p>
          <a:p>
            <a:pPr marL="0" indent="0" algn="ctr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1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שער העבודה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392488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e-IL" dirty="0"/>
              <a:t>אוניברסיטת בר-אילן</a:t>
            </a:r>
          </a:p>
          <a:p>
            <a:pPr marL="0" indent="0" algn="ctr">
              <a:buNone/>
            </a:pPr>
            <a:endParaRPr lang="he-IL" sz="2800" dirty="0" smtClean="0"/>
          </a:p>
          <a:p>
            <a:pPr marL="0" indent="0" algn="ctr">
              <a:buNone/>
            </a:pPr>
            <a:r>
              <a:rPr lang="he-IL" sz="2800" dirty="0" smtClean="0"/>
              <a:t>כותרת </a:t>
            </a:r>
            <a:r>
              <a:rPr lang="he-IL" sz="2800" dirty="0"/>
              <a:t>העבודה</a:t>
            </a:r>
          </a:p>
          <a:p>
            <a:pPr algn="ctr"/>
            <a:endParaRPr lang="he-IL" sz="2400" dirty="0" smtClean="0"/>
          </a:p>
          <a:p>
            <a:pPr marL="0" indent="0" algn="ctr">
              <a:buNone/>
            </a:pPr>
            <a:r>
              <a:rPr lang="he-IL" sz="2000" dirty="0" smtClean="0"/>
              <a:t>שם </a:t>
            </a:r>
            <a:r>
              <a:rPr lang="he-IL" sz="2000" dirty="0"/>
              <a:t>הסטודנט</a:t>
            </a:r>
          </a:p>
          <a:p>
            <a:pPr marL="0" indent="0" algn="ctr">
              <a:buNone/>
            </a:pPr>
            <a:r>
              <a:rPr lang="he-IL" sz="1100" dirty="0" smtClean="0"/>
              <a:t>(שם </a:t>
            </a:r>
            <a:r>
              <a:rPr lang="he-IL" sz="1100" dirty="0"/>
              <a:t>פרטי לפני שם </a:t>
            </a:r>
            <a:r>
              <a:rPr lang="he-IL" sz="1100" dirty="0" smtClean="0"/>
              <a:t>משפחה)</a:t>
            </a:r>
          </a:p>
          <a:p>
            <a:pPr algn="ctr"/>
            <a:endParaRPr lang="he-IL" sz="1100" dirty="0"/>
          </a:p>
          <a:p>
            <a:pPr algn="ctr"/>
            <a:endParaRPr lang="he-IL" sz="1100" dirty="0" smtClean="0"/>
          </a:p>
          <a:p>
            <a:pPr algn="ctr"/>
            <a:endParaRPr lang="he-IL" sz="1100" dirty="0"/>
          </a:p>
          <a:p>
            <a:pPr marL="0" indent="0" algn="ctr">
              <a:buNone/>
            </a:pPr>
            <a:r>
              <a:rPr lang="he-IL" sz="1800" dirty="0"/>
              <a:t>עבודה זו מוגשת כחלק מהדרישות לשם קבלת תואר מוסמך</a:t>
            </a:r>
          </a:p>
          <a:p>
            <a:pPr marL="0" indent="0" algn="ctr">
              <a:buNone/>
            </a:pPr>
            <a:r>
              <a:rPr lang="he-IL" sz="1800" dirty="0" smtClean="0"/>
              <a:t>במחלקה/ פקולטה/ </a:t>
            </a:r>
            <a:r>
              <a:rPr lang="he-IL" sz="1800" dirty="0"/>
              <a:t>ביה"ס </a:t>
            </a:r>
            <a:r>
              <a:rPr lang="he-IL" sz="1800" dirty="0" smtClean="0"/>
              <a:t>ל/ היחידה ללימודים בינתחומיים, התכנית ל...  </a:t>
            </a:r>
            <a:r>
              <a:rPr lang="he-IL" sz="1100" dirty="0" smtClean="0"/>
              <a:t>(יש לבחור את המתאים)</a:t>
            </a:r>
          </a:p>
          <a:p>
            <a:pPr marL="0" indent="0" algn="ctr">
              <a:buNone/>
            </a:pPr>
            <a:r>
              <a:rPr lang="he-IL" sz="1800" dirty="0" smtClean="0"/>
              <a:t>של </a:t>
            </a:r>
            <a:r>
              <a:rPr lang="he-IL" sz="1800" dirty="0"/>
              <a:t>אוניברסיטת בר-אילן</a:t>
            </a:r>
          </a:p>
          <a:p>
            <a:pPr marL="0" indent="0" algn="ctr">
              <a:buNone/>
            </a:pPr>
            <a:r>
              <a:rPr lang="he-IL" sz="2800" dirty="0"/>
              <a:t>רמת גן </a:t>
            </a:r>
            <a:r>
              <a:rPr lang="he-IL" sz="2800" dirty="0" smtClean="0"/>
              <a:t>                                               שנה עברית</a:t>
            </a:r>
          </a:p>
          <a:p>
            <a:pPr marL="0" indent="0" algn="l">
              <a:lnSpc>
                <a:spcPct val="90000"/>
              </a:lnSpc>
              <a:buNone/>
            </a:pPr>
            <a:r>
              <a:rPr lang="he-IL" sz="1800" dirty="0" smtClean="0"/>
              <a:t>(תאריך הגשת החיבור לביה"ס</a:t>
            </a:r>
            <a:r>
              <a:rPr lang="en-US" sz="1800" dirty="0" smtClean="0"/>
              <a:t>*</a:t>
            </a:r>
            <a:r>
              <a:rPr lang="he-IL" sz="1800" dirty="0" smtClean="0"/>
              <a:t>)</a:t>
            </a:r>
          </a:p>
          <a:p>
            <a:pPr marL="0" indent="0" algn="ctr">
              <a:buNone/>
            </a:pPr>
            <a:endParaRPr lang="he-IL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5733256"/>
            <a:ext cx="7490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* </a:t>
            </a:r>
            <a:r>
              <a:rPr lang="he-IL" b="1" i="1" dirty="0" smtClean="0"/>
              <a:t>יש להשאיר את התאריך של ההגשה הראשונה לביה"ס. </a:t>
            </a:r>
          </a:p>
          <a:p>
            <a:r>
              <a:rPr lang="he-IL" b="1" i="1" dirty="0" smtClean="0"/>
              <a:t>  רק במקרה של תיקונים מהותיים, שהעבודה חוזרת לשיפוט נוסף, </a:t>
            </a:r>
          </a:p>
          <a:p>
            <a:r>
              <a:rPr lang="he-IL" b="1" i="1" dirty="0" smtClean="0"/>
              <a:t>  יש לשנות את תאריך על העבודה לתאריך הגשת העבודה המתוקנת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10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שער פנימי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dirty="0" smtClean="0"/>
              <a:t>  אחרי השערים החיצוניים על גבי הכריכה בקרטון, יבואו שערים פנימיים (על נייר) זהים לחיצוניים.</a:t>
            </a:r>
          </a:p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2564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1472</Words>
  <Application>Microsoft Office PowerPoint</Application>
  <PresentationFormat>‫הצגה על המסך (4:3)</PresentationFormat>
  <Paragraphs>187</Paragraphs>
  <Slides>28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Office Theme</vt:lpstr>
      <vt:lpstr>מזל טוב לסיום התואר השני </vt:lpstr>
      <vt:lpstr>צוות מערך הספריות מברך אותך עם סיום התואר השני</vt:lpstr>
      <vt:lpstr>הפקדת התיזה בספריה המרכזית</vt:lpstr>
      <vt:lpstr> הוראות והנחיות להפקדת עבודת הגמר  לתואר השני</vt:lpstr>
      <vt:lpstr>המלצה חשובה</vt:lpstr>
      <vt:lpstr>סדר עריכת העבודה</vt:lpstr>
      <vt:lpstr>וכן...</vt:lpstr>
      <vt:lpstr>שער העבודה</vt:lpstr>
      <vt:lpstr>שער פנימי</vt:lpstr>
      <vt:lpstr>דף שם המנחה/ים</vt:lpstr>
      <vt:lpstr>תודה</vt:lpstr>
      <vt:lpstr>תוכן העניינים</vt:lpstr>
      <vt:lpstr>תקציר</vt:lpstr>
      <vt:lpstr>גוף העבודה</vt:lpstr>
      <vt:lpstr>הצד באנגלית</vt:lpstr>
      <vt:lpstr>שער באנגלית</vt:lpstr>
      <vt:lpstr>דף שם המנחה/ים באנגלית</vt:lpstr>
      <vt:lpstr>מצגת של PowerPoint</vt:lpstr>
      <vt:lpstr>ABSTRACT</vt:lpstr>
      <vt:lpstr>עבודה המורכבת ממאמרים</vt:lpstr>
      <vt:lpstr>עבודה הכתובה באנגלית </vt:lpstr>
      <vt:lpstr>לפני הגעתך לספריה</vt:lpstr>
      <vt:lpstr>אישור מהמחלקה</vt:lpstr>
      <vt:lpstr>עותק אלקטרוני</vt:lpstr>
      <vt:lpstr>הזמנת תור להפקדת העבודה  בספריה</vt:lpstr>
      <vt:lpstr>הפקדת עותקים בספריה</vt:lpstr>
      <vt:lpstr>סיום התהליך</vt:lpstr>
      <vt:lpstr>בהצלחה בהמשך דרכך  מאחל צוות קבלת עבודות הגמר בספריה המרכזית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הוראות והנחיות להגשת עבודת הגמר לתואר השני</dc:title>
  <dc:creator>user</dc:creator>
  <cp:lastModifiedBy>user</cp:lastModifiedBy>
  <cp:revision>261</cp:revision>
  <cp:lastPrinted>2016-02-02T10:52:47Z</cp:lastPrinted>
  <dcterms:created xsi:type="dcterms:W3CDTF">2015-06-24T13:08:18Z</dcterms:created>
  <dcterms:modified xsi:type="dcterms:W3CDTF">2016-11-29T07:54:20Z</dcterms:modified>
</cp:coreProperties>
</file>